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299" r:id="rId7"/>
    <p:sldId id="301" r:id="rId8"/>
    <p:sldId id="292" r:id="rId9"/>
    <p:sldId id="274" r:id="rId10"/>
    <p:sldId id="275" r:id="rId11"/>
    <p:sldId id="276" r:id="rId12"/>
    <p:sldId id="270" r:id="rId13"/>
    <p:sldId id="271" r:id="rId14"/>
    <p:sldId id="272"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11</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21970"/>
          </a:xfrm>
          <a:prstGeom prst="rect">
            <a:avLst/>
          </a:prstGeom>
          <a:noFill/>
        </p:spPr>
        <p:txBody>
          <a:bodyPr wrap="square" rtlCol="0">
            <a:spAutoFit/>
          </a:bodyPr>
          <a:p>
            <a:pPr algn="ctr"/>
            <a:r>
              <a:rPr lang="en-US" altLang="zh-CN" sz="28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28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28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11</a:t>
            </a:r>
            <a:r>
              <a:rPr lang="en-US" altLang="zh-CN" sz="28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“Colorful portable lighting”</a:t>
            </a:r>
            <a:endParaRPr lang="en-US" altLang="zh-CN" sz="28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728970" y="2670810"/>
            <a:ext cx="5019675" cy="1198880"/>
          </a:xfrm>
          <a:prstGeom prst="rect">
            <a:avLst/>
          </a:prstGeom>
          <a:noFill/>
        </p:spPr>
        <p:txBody>
          <a:bodyPr wrap="square" rtlCol="0">
            <a:spAutoFit/>
          </a:bodyPr>
          <a:p>
            <a:pPr algn="l"/>
            <a:r>
              <a:rPr lang="en-US" altLang="zh-CN" sz="2400" dirty="0">
                <a:solidFill>
                  <a:schemeClr val="accent5">
                    <a:lumMod val="75000"/>
                  </a:schemeClr>
                </a:solidFill>
                <a:ea typeface="微软雅黑 Light" charset="-122"/>
                <a:cs typeface="+mn-lt"/>
              </a:rPr>
              <a:t>          </a:t>
            </a:r>
            <a:r>
              <a:rPr lang="zh-CN" altLang="en-US" sz="2400" dirty="0">
                <a:solidFill>
                  <a:schemeClr val="accent5">
                    <a:lumMod val="75000"/>
                  </a:schemeClr>
                </a:solidFill>
                <a:ea typeface="微软雅黑 Light" charset="-122"/>
                <a:cs typeface="+mn-lt"/>
              </a:rPr>
              <a:t>The setting of the external portable lighting can be modified by itself.  </a:t>
            </a:r>
            <a:endParaRPr lang="zh-CN" altLang="en-US" sz="2400" dirty="0">
              <a:solidFill>
                <a:schemeClr val="accent5">
                  <a:lumMod val="75000"/>
                </a:schemeClr>
              </a:solidFill>
              <a:ea typeface="微软雅黑 Light" charset="-122"/>
              <a:cs typeface="+mn-lt"/>
            </a:endParaRPr>
          </a:p>
        </p:txBody>
      </p:sp>
      <p:pic>
        <p:nvPicPr>
          <p:cNvPr id="10" name="图片 9"/>
          <p:cNvPicPr>
            <a:picLocks noChangeAspect="1"/>
          </p:cNvPicPr>
          <p:nvPr/>
        </p:nvPicPr>
        <p:blipFill>
          <a:blip r:embed="rId3"/>
          <a:stretch>
            <a:fillRect/>
          </a:stretch>
        </p:blipFill>
        <p:spPr>
          <a:xfrm>
            <a:off x="1522730" y="1614170"/>
            <a:ext cx="4099560" cy="356298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801485" y="2830195"/>
            <a:ext cx="3860800" cy="1568450"/>
          </a:xfrm>
          <a:prstGeom prst="rect">
            <a:avLst/>
          </a:prstGeom>
          <a:noFill/>
        </p:spPr>
        <p:txBody>
          <a:bodyPr wrap="square" rtlCol="0">
            <a:spAutoFit/>
          </a:bodyPr>
          <a:p>
            <a:pPr algn="l"/>
            <a:r>
              <a:rPr lang="en-US" sz="2400" dirty="0">
                <a:solidFill>
                  <a:schemeClr val="accent5">
                    <a:lumMod val="75000"/>
                  </a:schemeClr>
                </a:solidFill>
                <a:ea typeface="宋体" pitchFamily="2" charset="-122"/>
                <a:cs typeface="+mn-lt"/>
                <a:sym typeface="+mn-ea"/>
              </a:rPr>
              <a:t>           </a:t>
            </a:r>
            <a:r>
              <a:rPr sz="24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itchFamily="2" charset="-122"/>
              <a:ea typeface="宋体" pitchFamily="2" charset="-122"/>
              <a:cs typeface="宋体"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6" name="图片 15"/>
          <p:cNvPicPr>
            <a:picLocks noChangeAspect="1"/>
          </p:cNvPicPr>
          <p:nvPr/>
        </p:nvPicPr>
        <p:blipFill>
          <a:blip r:embed="rId3"/>
          <a:stretch>
            <a:fillRect/>
          </a:stretch>
        </p:blipFill>
        <p:spPr>
          <a:xfrm>
            <a:off x="1783080" y="1910715"/>
            <a:ext cx="3945255" cy="365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286635" y="1911350"/>
            <a:ext cx="7618095" cy="4338320"/>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4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itchFamily="2" charset="-122"/>
                <a:cs typeface="+mn-lt"/>
                <a:sym typeface="+mn-ea"/>
              </a:rPr>
              <a:t>Make a program, move the joystick to different directions, the speakers will play different music, and the lights will light different colors.</a:t>
            </a:r>
            <a:endParaRPr sz="2800" dirty="0">
              <a:solidFill>
                <a:srgbClr val="FF0000"/>
              </a:solidFill>
              <a:ea typeface="宋体"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itchFamily="34" charset="0"/>
                <a:ea typeface="Arial" pitchFamily="34" charset="0"/>
              </a:rPr>
              <a:t>Part 5</a:t>
            </a:r>
            <a:endParaRPr lang="en-US" altLang="zh-CN" dirty="0" smtClean="0">
              <a:latin typeface="Arial" pitchFamily="34" charset="0"/>
              <a:ea typeface="Arial"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itchFamily="34" charset="0"/>
                <a:ea typeface="Arial" pitchFamily="34" charset="0"/>
                <a:sym typeface="+mn-ea"/>
                <a:hlinkClick r:id="rId3" action="ppaction://hlinksldjump"/>
              </a:rPr>
              <a:t>Have a try </a:t>
            </a:r>
            <a:endParaRPr lang="zh-CN" altLang="en-US" dirty="0">
              <a:solidFill>
                <a:schemeClr val="accent5">
                  <a:lumMod val="75000"/>
                </a:schemeClr>
              </a:solidFill>
              <a:latin typeface="黑体" charset="-122"/>
              <a:ea typeface="黑体"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4" action="ppaction://hlinksldjump"/>
              </a:rPr>
              <a:t>Learning goals</a:t>
            </a:r>
            <a:endParaRPr lang="zh-CN" altLang="en-US" dirty="0">
              <a:solidFill>
                <a:srgbClr val="0070C0"/>
              </a:solidFill>
              <a:latin typeface="Arial" pitchFamily="34" charset="0"/>
              <a:ea typeface="Arial"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5"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7" action="ppaction://hlinksldjump"/>
              </a:rPr>
              <a:t>Combin</a:t>
            </a:r>
            <a:r>
              <a:rPr lang="en-US" altLang="zh-CN" dirty="0">
                <a:solidFill>
                  <a:schemeClr val="accent5">
                    <a:lumMod val="75000"/>
                  </a:schemeClr>
                </a:solidFill>
                <a:latin typeface="Arial" pitchFamily="34" charset="0"/>
                <a:ea typeface="Arial" pitchFamily="34" charset="0"/>
                <a:hlinkClick r:id="rId7" action="ppaction://hlinksldjump"/>
              </a:rPr>
              <a:t>e</a:t>
            </a:r>
            <a:r>
              <a:rPr lang="zh-CN" altLang="en-US" dirty="0">
                <a:solidFill>
                  <a:schemeClr val="accent5">
                    <a:lumMod val="75000"/>
                  </a:schemeClr>
                </a:solidFill>
                <a:latin typeface="Arial" pitchFamily="34" charset="0"/>
                <a:ea typeface="Arial" pitchFamily="34" charset="0"/>
                <a:hlinkClick r:id="rId7"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75323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583690" y="3686810"/>
            <a:ext cx="8636635" cy="119888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After downloading the program, move the </a:t>
            </a:r>
            <a:r>
              <a:rPr lang="en-US" sz="2400">
                <a:solidFill>
                  <a:schemeClr val="accent1"/>
                </a:solidFill>
                <a:effectLst>
                  <a:outerShdw blurRad="38100" dist="25400" dir="5400000" algn="ctr" rotWithShape="0">
                    <a:srgbClr val="6E747A">
                      <a:alpha val="43000"/>
                    </a:srgbClr>
                  </a:outerShdw>
                </a:effectLst>
              </a:rPr>
              <a:t>r</a:t>
            </a:r>
            <a:r>
              <a:rPr sz="2400">
                <a:solidFill>
                  <a:schemeClr val="accent1"/>
                </a:solidFill>
                <a:effectLst>
                  <a:outerShdw blurRad="38100" dist="25400" dir="5400000" algn="ctr" rotWithShape="0">
                    <a:srgbClr val="6E747A">
                      <a:alpha val="43000"/>
                    </a:srgbClr>
                  </a:outerShdw>
                </a:effectLst>
              </a:rPr>
              <a:t>ocker on the left side of the handle, and the portable light will light up in different colors. When the </a:t>
            </a:r>
            <a:r>
              <a:rPr lang="en-US" sz="2400">
                <a:solidFill>
                  <a:schemeClr val="accent1"/>
                </a:solidFill>
                <a:effectLst>
                  <a:outerShdw blurRad="38100" dist="25400" dir="5400000" algn="ctr" rotWithShape="0">
                    <a:srgbClr val="6E747A">
                      <a:alpha val="43000"/>
                    </a:srgbClr>
                  </a:outerShdw>
                </a:effectLst>
                <a:sym typeface="+mn-ea"/>
              </a:rPr>
              <a:t>r</a:t>
            </a:r>
            <a:r>
              <a:rPr sz="2400">
                <a:solidFill>
                  <a:schemeClr val="accent1"/>
                </a:solidFill>
                <a:effectLst>
                  <a:outerShdw blurRad="38100" dist="25400" dir="5400000" algn="ctr" rotWithShape="0">
                    <a:srgbClr val="6E747A">
                      <a:alpha val="43000"/>
                    </a:srgbClr>
                  </a:outerShdw>
                </a:effectLst>
                <a:sym typeface="+mn-ea"/>
              </a:rPr>
              <a:t>ocker</a:t>
            </a:r>
            <a:r>
              <a:rPr sz="2400">
                <a:solidFill>
                  <a:schemeClr val="accent1"/>
                </a:solidFill>
                <a:effectLst>
                  <a:outerShdw blurRad="38100" dist="25400" dir="5400000" algn="ctr" rotWithShape="0">
                    <a:srgbClr val="6E747A">
                      <a:alpha val="43000"/>
                    </a:srgbClr>
                  </a:outerShdw>
                </a:effectLst>
              </a:rPr>
              <a:t> is pressed, the portable light will go out.</a:t>
            </a:r>
            <a:endParaRPr sz="2400">
              <a:solidFill>
                <a:schemeClr val="accent1"/>
              </a:solidFill>
              <a:effectLst>
                <a:outerShdw blurRad="38100" dist="25400" dir="5400000" algn="ctr" rotWithShape="0">
                  <a:srgbClr val="6E747A">
                    <a:alpha val="43000"/>
                  </a:srgbClr>
                </a:outerShdw>
              </a:effectLst>
            </a:endParaRPr>
          </a:p>
        </p:txBody>
      </p:sp>
      <p:pic>
        <p:nvPicPr>
          <p:cNvPr id="12" name="图片 11" descr="IMG_20180911_112435"/>
          <p:cNvPicPr>
            <a:picLocks noChangeAspect="1"/>
          </p:cNvPicPr>
          <p:nvPr/>
        </p:nvPicPr>
        <p:blipFill>
          <a:blip r:embed="rId3"/>
          <a:stretch>
            <a:fillRect/>
          </a:stretch>
        </p:blipFill>
        <p:spPr>
          <a:xfrm rot="16200000">
            <a:off x="2874010" y="1560830"/>
            <a:ext cx="1496060" cy="1995805"/>
          </a:xfrm>
          <a:prstGeom prst="rect">
            <a:avLst/>
          </a:prstGeom>
        </p:spPr>
      </p:pic>
      <p:pic>
        <p:nvPicPr>
          <p:cNvPr id="13" name="图片 12" descr="IMG_20180911_112443"/>
          <p:cNvPicPr>
            <a:picLocks noChangeAspect="1"/>
          </p:cNvPicPr>
          <p:nvPr/>
        </p:nvPicPr>
        <p:blipFill>
          <a:blip r:embed="rId4"/>
          <a:stretch>
            <a:fillRect/>
          </a:stretch>
        </p:blipFill>
        <p:spPr>
          <a:xfrm rot="16200000">
            <a:off x="5191760" y="1550035"/>
            <a:ext cx="1562735" cy="2084705"/>
          </a:xfrm>
          <a:prstGeom prst="rect">
            <a:avLst/>
          </a:prstGeom>
        </p:spPr>
      </p:pic>
      <p:pic>
        <p:nvPicPr>
          <p:cNvPr id="14" name="图片 13" descr="IMG_20180911_112450"/>
          <p:cNvPicPr>
            <a:picLocks noChangeAspect="1"/>
          </p:cNvPicPr>
          <p:nvPr/>
        </p:nvPicPr>
        <p:blipFill>
          <a:blip r:embed="rId5"/>
          <a:stretch>
            <a:fillRect/>
          </a:stretch>
        </p:blipFill>
        <p:spPr>
          <a:xfrm rot="16200000">
            <a:off x="7609205" y="1522095"/>
            <a:ext cx="1563370" cy="213931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3200" dirty="0">
              <a:solidFill>
                <a:schemeClr val="accent5">
                  <a:lumMod val="75000"/>
                </a:schemeClr>
              </a:solidFill>
              <a:latin typeface="宋体" pitchFamily="2" charset="-122"/>
              <a:ea typeface="宋体" pitchFamily="2" charset="-122"/>
              <a:cs typeface="宋体" pitchFamily="2" charset="-122"/>
            </a:endParaRPr>
          </a:p>
          <a:p>
            <a:endParaRPr lang="zh-CN" altLang="en-US" sz="3200" dirty="0">
              <a:solidFill>
                <a:schemeClr val="accent5">
                  <a:lumMod val="75000"/>
                </a:schemeClr>
              </a:solidFill>
              <a:latin typeface="宋体" pitchFamily="2" charset="-122"/>
              <a:ea typeface="宋体"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14755" y="1974850"/>
            <a:ext cx="9468485" cy="3262630"/>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https://github.com/yahboomtechnology/ghbitlib</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https://github.com/yahboomtechnology/ghbitlib</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2900</Words>
  <Application>WPS 演示</Application>
  <PresentationFormat>宽屏</PresentationFormat>
  <Paragraphs>146</Paragraphs>
  <Slides>13</Slides>
  <Notes>0</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64</cp:revision>
  <dcterms:created xsi:type="dcterms:W3CDTF">2018-09-06T08:46:00Z</dcterms:created>
  <dcterms:modified xsi:type="dcterms:W3CDTF">2021-12-27T06:58:40Z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